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65" r:id="rId4"/>
    <p:sldId id="261" r:id="rId5"/>
    <p:sldId id="259" r:id="rId6"/>
    <p:sldId id="269" r:id="rId7"/>
    <p:sldId id="266" r:id="rId8"/>
    <p:sldId id="268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88D"/>
    <a:srgbClr val="EEE8DC"/>
    <a:srgbClr val="A9D18E"/>
    <a:srgbClr val="E36C69"/>
    <a:srgbClr val="58B361"/>
    <a:srgbClr val="D3DE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3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B22FE3-ACEB-B98F-FFF0-73F6964A19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5B9E06-0375-7551-3AE5-6D772B800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3952B9-11A4-21F1-6487-F97F3ECEC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C1B9C1-9025-3263-8F45-197BA6084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CCE39F-2F35-C1F6-1E4A-F3841347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3491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273CBC-7986-3685-D886-DC646491E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CA1AA7C-196E-F61C-88E6-066BB87F5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2C6A6C-6162-B49C-6DED-D0AF9C2E2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AD268-C340-0495-320B-D9438DC82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E3334D-66F8-6D5F-BF33-BDE7B6B3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6027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713A087-4C8C-2E5C-09DA-23E98E087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949326-53F5-0044-C736-7475DC0DE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987D32-9305-FA25-0B97-BD5911C27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A4F9A2-0C8F-4144-36BF-8D4DF0F68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245CE1-B7AC-53E3-3266-90E88B68B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3096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444BFD-6172-A744-9B99-5AA0E1C8A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2DD8E8-9B38-52B0-FCBE-AB8037081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CAF74A-C64A-48D4-4A26-9DC6EDE54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1C5466-4034-2CCA-289C-ACB1C1541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0DF4EE-FBDA-2111-224B-A6B2878A5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4267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F45DEF-5B24-8724-6446-4DFA9D8CB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1C6237-2441-D6DC-7395-6B69E2FF7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5F0E78-A40D-51A6-68EC-5887136BC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EE50F0-6166-8A87-7B0C-DBBF698DF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855D98-40F2-B349-613A-BD5BAA6A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2671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654C19-F05D-C468-9D90-E122D48D0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9E90FE-604F-B095-2B0A-FF89DA510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EB9CE7C-899A-7C31-CCC2-CCE824422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91C9963-F9E7-8B71-EC27-64A0A1B20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1B74B12-BAF2-B4B6-9C45-5E572F7DB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41CE15-6ED2-3F58-9A98-5842BAF9D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7730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850B78-6F1B-592E-4FDF-7025959A6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6AB0B65-1E5C-B244-90FD-BD7573DBE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5FABECA-4FCF-1A3E-F778-D597F7FB7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BE2EA54-CAD9-FD7C-0DBD-F344E6E140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70999C2-C8CE-23A9-032E-7C41E5A15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A0F7B5-2643-5D2F-1E0C-05AAE137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68EB359-01A0-1CDE-F5FD-2C64878FD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A8DC600-BD4D-7F32-9CA5-1BF0AAE2A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014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682FDD-D132-9A06-DE83-C69B10C97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A6BDA8-E814-BA0E-D3D8-0864F9FE6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992394-6DFE-FF87-9A12-8B46C9D53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F551CB8-4495-9278-04AB-548607F1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428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1844549-F013-9EDC-6AE9-838E75E33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C133C6C-707C-C88D-490C-CE58C4B70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E589F3E-5A72-F1E4-E9B9-060B17F7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04914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60749-7C23-D315-09E2-E68413E8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38F42F-0CA1-EF75-A144-8BFDB020A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2DD53D9-99DE-692E-7DFE-FD77448C7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8A5BD3D-6479-9A79-E4DD-D86DDBDDB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51E49C-6970-45E7-B987-673FDBDB5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1394806-B075-EB6C-0E58-B2C53FDC0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8795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BD3874-338D-E919-B00A-E3D8585D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0518058-A353-494B-DFC5-D85064933E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7D795D7-76ED-1FE6-76D8-D92672327F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0AE87A-D628-07AB-EE4D-E7EE3D1F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3CEBC4-D5DE-ECBE-BD11-1E503B544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10E609-023E-7CAB-DC19-A43343799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8396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845D74E-BA58-27D3-6B7C-8CE1BB63C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A5C227-B7C3-3EF0-E2D2-9AE4865891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2F73B1-05B4-4DC0-5E3F-D4FAD606AF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BA1A8-D6FB-4375-9A15-E7BBB3E04526}" type="datetimeFigureOut">
              <a:rPr lang="es-CL" smtClean="0"/>
              <a:t>25-11-2025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F9161F-14F0-6FEE-48D9-EE7F451AAD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A001F4-C353-B544-CD97-A7493498F1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F56B0-9D13-40DC-8C9B-6ED68B1CB80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125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a libre 2"/>
          <p:cNvSpPr/>
          <p:nvPr/>
        </p:nvSpPr>
        <p:spPr>
          <a:xfrm rot="10800000">
            <a:off x="4561923" y="205954"/>
            <a:ext cx="7466160" cy="6446092"/>
          </a:xfrm>
          <a:custGeom>
            <a:avLst/>
            <a:gdLst>
              <a:gd name="connsiteX0" fmla="*/ 143631 w 11864166"/>
              <a:gd name="connsiteY0" fmla="*/ 6446091 h 6446091"/>
              <a:gd name="connsiteX1" fmla="*/ 123803 w 11864166"/>
              <a:gd name="connsiteY1" fmla="*/ 6442088 h 6446091"/>
              <a:gd name="connsiteX2" fmla="*/ 113449 w 11864166"/>
              <a:gd name="connsiteY2" fmla="*/ 6442088 h 6446091"/>
              <a:gd name="connsiteX3" fmla="*/ 113449 w 11864166"/>
              <a:gd name="connsiteY3" fmla="*/ 6439997 h 6446091"/>
              <a:gd name="connsiteX4" fmla="*/ 87724 w 11864166"/>
              <a:gd name="connsiteY4" fmla="*/ 6434804 h 6446091"/>
              <a:gd name="connsiteX5" fmla="*/ 1 w 11864166"/>
              <a:gd name="connsiteY5" fmla="*/ 6302461 h 6446091"/>
              <a:gd name="connsiteX6" fmla="*/ 1 w 11864166"/>
              <a:gd name="connsiteY6" fmla="*/ 146420 h 6446091"/>
              <a:gd name="connsiteX7" fmla="*/ 0 w 11864166"/>
              <a:gd name="connsiteY7" fmla="*/ 146417 h 6446091"/>
              <a:gd name="connsiteX8" fmla="*/ 1 w 11864166"/>
              <a:gd name="connsiteY8" fmla="*/ 146413 h 6446091"/>
              <a:gd name="connsiteX9" fmla="*/ 1 w 11864166"/>
              <a:gd name="connsiteY9" fmla="*/ 140531 h 6446091"/>
              <a:gd name="connsiteX10" fmla="*/ 1798 w 11864166"/>
              <a:gd name="connsiteY10" fmla="*/ 140531 h 6446091"/>
              <a:gd name="connsiteX11" fmla="*/ 24530 w 11864166"/>
              <a:gd name="connsiteY11" fmla="*/ 66112 h 6446091"/>
              <a:gd name="connsiteX12" fmla="*/ 87723 w 11864166"/>
              <a:gd name="connsiteY12" fmla="*/ 14074 h 6446091"/>
              <a:gd name="connsiteX13" fmla="*/ 132735 w 11864166"/>
              <a:gd name="connsiteY13" fmla="*/ 4986 h 6446091"/>
              <a:gd name="connsiteX14" fmla="*/ 132735 w 11864166"/>
              <a:gd name="connsiteY14" fmla="*/ 0 h 6446091"/>
              <a:gd name="connsiteX15" fmla="*/ 11748585 w 11864166"/>
              <a:gd name="connsiteY15" fmla="*/ 0 h 6446091"/>
              <a:gd name="connsiteX16" fmla="*/ 11748585 w 11864166"/>
              <a:gd name="connsiteY16" fmla="*/ 6935 h 6446091"/>
              <a:gd name="connsiteX17" fmla="*/ 11776442 w 11864166"/>
              <a:gd name="connsiteY17" fmla="*/ 12559 h 6446091"/>
              <a:gd name="connsiteX18" fmla="*/ 11839635 w 11864166"/>
              <a:gd name="connsiteY18" fmla="*/ 64598 h 6446091"/>
              <a:gd name="connsiteX19" fmla="*/ 11862830 w 11864166"/>
              <a:gd name="connsiteY19" fmla="*/ 140531 h 6446091"/>
              <a:gd name="connsiteX20" fmla="*/ 11864166 w 11864166"/>
              <a:gd name="connsiteY20" fmla="*/ 140531 h 6446091"/>
              <a:gd name="connsiteX21" fmla="*/ 11864166 w 11864166"/>
              <a:gd name="connsiteY21" fmla="*/ 6302461 h 6446091"/>
              <a:gd name="connsiteX22" fmla="*/ 11863207 w 11864166"/>
              <a:gd name="connsiteY22" fmla="*/ 6302461 h 6446091"/>
              <a:gd name="connsiteX23" fmla="*/ 11851920 w 11864166"/>
              <a:gd name="connsiteY23" fmla="*/ 6358367 h 6446091"/>
              <a:gd name="connsiteX24" fmla="*/ 11719577 w 11864166"/>
              <a:gd name="connsiteY24" fmla="*/ 6446090 h 6446091"/>
              <a:gd name="connsiteX25" fmla="*/ 11699754 w 11864166"/>
              <a:gd name="connsiteY25" fmla="*/ 6442088 h 6446091"/>
              <a:gd name="connsiteX26" fmla="*/ 163459 w 11864166"/>
              <a:gd name="connsiteY26" fmla="*/ 6442088 h 64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864166" h="6446091">
                <a:moveTo>
                  <a:pt x="143631" y="6446091"/>
                </a:moveTo>
                <a:lnTo>
                  <a:pt x="123803" y="6442088"/>
                </a:lnTo>
                <a:lnTo>
                  <a:pt x="113449" y="6442088"/>
                </a:lnTo>
                <a:lnTo>
                  <a:pt x="113449" y="6439997"/>
                </a:lnTo>
                <a:lnTo>
                  <a:pt x="87724" y="6434804"/>
                </a:lnTo>
                <a:cubicBezTo>
                  <a:pt x="36173" y="6413000"/>
                  <a:pt x="1" y="6361955"/>
                  <a:pt x="1" y="6302461"/>
                </a:cubicBezTo>
                <a:lnTo>
                  <a:pt x="1" y="146420"/>
                </a:lnTo>
                <a:lnTo>
                  <a:pt x="0" y="146417"/>
                </a:lnTo>
                <a:lnTo>
                  <a:pt x="1" y="146413"/>
                </a:lnTo>
                <a:lnTo>
                  <a:pt x="1" y="140531"/>
                </a:lnTo>
                <a:lnTo>
                  <a:pt x="1798" y="140531"/>
                </a:lnTo>
                <a:lnTo>
                  <a:pt x="24530" y="66112"/>
                </a:lnTo>
                <a:cubicBezTo>
                  <a:pt x="40017" y="43188"/>
                  <a:pt x="61947" y="24976"/>
                  <a:pt x="87723" y="14074"/>
                </a:cubicBezTo>
                <a:lnTo>
                  <a:pt x="132735" y="4986"/>
                </a:lnTo>
                <a:lnTo>
                  <a:pt x="132735" y="0"/>
                </a:lnTo>
                <a:lnTo>
                  <a:pt x="11748585" y="0"/>
                </a:lnTo>
                <a:lnTo>
                  <a:pt x="11748585" y="6935"/>
                </a:lnTo>
                <a:lnTo>
                  <a:pt x="11776442" y="12559"/>
                </a:lnTo>
                <a:cubicBezTo>
                  <a:pt x="11802217" y="23462"/>
                  <a:pt x="11824148" y="41674"/>
                  <a:pt x="11839635" y="64598"/>
                </a:cubicBezTo>
                <a:lnTo>
                  <a:pt x="11862830" y="140531"/>
                </a:lnTo>
                <a:lnTo>
                  <a:pt x="11864166" y="140531"/>
                </a:lnTo>
                <a:lnTo>
                  <a:pt x="11864166" y="6302461"/>
                </a:lnTo>
                <a:lnTo>
                  <a:pt x="11863207" y="6302461"/>
                </a:lnTo>
                <a:lnTo>
                  <a:pt x="11851920" y="6358367"/>
                </a:lnTo>
                <a:cubicBezTo>
                  <a:pt x="11830116" y="6409918"/>
                  <a:pt x="11779071" y="6446090"/>
                  <a:pt x="11719577" y="6446090"/>
                </a:cubicBezTo>
                <a:lnTo>
                  <a:pt x="11699754" y="6442088"/>
                </a:lnTo>
                <a:lnTo>
                  <a:pt x="163459" y="6442088"/>
                </a:lnTo>
                <a:close/>
              </a:path>
            </a:pathLst>
          </a:custGeom>
          <a:solidFill>
            <a:srgbClr val="F6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Forma libre 7"/>
          <p:cNvSpPr/>
          <p:nvPr/>
        </p:nvSpPr>
        <p:spPr>
          <a:xfrm rot="10800000">
            <a:off x="163917" y="188612"/>
            <a:ext cx="4263149" cy="6446092"/>
          </a:xfrm>
          <a:custGeom>
            <a:avLst/>
            <a:gdLst>
              <a:gd name="connsiteX0" fmla="*/ 143631 w 11864166"/>
              <a:gd name="connsiteY0" fmla="*/ 6446091 h 6446091"/>
              <a:gd name="connsiteX1" fmla="*/ 123803 w 11864166"/>
              <a:gd name="connsiteY1" fmla="*/ 6442088 h 6446091"/>
              <a:gd name="connsiteX2" fmla="*/ 113449 w 11864166"/>
              <a:gd name="connsiteY2" fmla="*/ 6442088 h 6446091"/>
              <a:gd name="connsiteX3" fmla="*/ 113449 w 11864166"/>
              <a:gd name="connsiteY3" fmla="*/ 6439997 h 6446091"/>
              <a:gd name="connsiteX4" fmla="*/ 87724 w 11864166"/>
              <a:gd name="connsiteY4" fmla="*/ 6434804 h 6446091"/>
              <a:gd name="connsiteX5" fmla="*/ 1 w 11864166"/>
              <a:gd name="connsiteY5" fmla="*/ 6302461 h 6446091"/>
              <a:gd name="connsiteX6" fmla="*/ 1 w 11864166"/>
              <a:gd name="connsiteY6" fmla="*/ 146420 h 6446091"/>
              <a:gd name="connsiteX7" fmla="*/ 0 w 11864166"/>
              <a:gd name="connsiteY7" fmla="*/ 146417 h 6446091"/>
              <a:gd name="connsiteX8" fmla="*/ 1 w 11864166"/>
              <a:gd name="connsiteY8" fmla="*/ 146413 h 6446091"/>
              <a:gd name="connsiteX9" fmla="*/ 1 w 11864166"/>
              <a:gd name="connsiteY9" fmla="*/ 140531 h 6446091"/>
              <a:gd name="connsiteX10" fmla="*/ 1798 w 11864166"/>
              <a:gd name="connsiteY10" fmla="*/ 140531 h 6446091"/>
              <a:gd name="connsiteX11" fmla="*/ 24530 w 11864166"/>
              <a:gd name="connsiteY11" fmla="*/ 66112 h 6446091"/>
              <a:gd name="connsiteX12" fmla="*/ 87723 w 11864166"/>
              <a:gd name="connsiteY12" fmla="*/ 14074 h 6446091"/>
              <a:gd name="connsiteX13" fmla="*/ 132735 w 11864166"/>
              <a:gd name="connsiteY13" fmla="*/ 4986 h 6446091"/>
              <a:gd name="connsiteX14" fmla="*/ 132735 w 11864166"/>
              <a:gd name="connsiteY14" fmla="*/ 0 h 6446091"/>
              <a:gd name="connsiteX15" fmla="*/ 11748585 w 11864166"/>
              <a:gd name="connsiteY15" fmla="*/ 0 h 6446091"/>
              <a:gd name="connsiteX16" fmla="*/ 11748585 w 11864166"/>
              <a:gd name="connsiteY16" fmla="*/ 6935 h 6446091"/>
              <a:gd name="connsiteX17" fmla="*/ 11776442 w 11864166"/>
              <a:gd name="connsiteY17" fmla="*/ 12559 h 6446091"/>
              <a:gd name="connsiteX18" fmla="*/ 11839635 w 11864166"/>
              <a:gd name="connsiteY18" fmla="*/ 64598 h 6446091"/>
              <a:gd name="connsiteX19" fmla="*/ 11862830 w 11864166"/>
              <a:gd name="connsiteY19" fmla="*/ 140531 h 6446091"/>
              <a:gd name="connsiteX20" fmla="*/ 11864166 w 11864166"/>
              <a:gd name="connsiteY20" fmla="*/ 140531 h 6446091"/>
              <a:gd name="connsiteX21" fmla="*/ 11864166 w 11864166"/>
              <a:gd name="connsiteY21" fmla="*/ 6302461 h 6446091"/>
              <a:gd name="connsiteX22" fmla="*/ 11863207 w 11864166"/>
              <a:gd name="connsiteY22" fmla="*/ 6302461 h 6446091"/>
              <a:gd name="connsiteX23" fmla="*/ 11851920 w 11864166"/>
              <a:gd name="connsiteY23" fmla="*/ 6358367 h 6446091"/>
              <a:gd name="connsiteX24" fmla="*/ 11719577 w 11864166"/>
              <a:gd name="connsiteY24" fmla="*/ 6446090 h 6446091"/>
              <a:gd name="connsiteX25" fmla="*/ 11699754 w 11864166"/>
              <a:gd name="connsiteY25" fmla="*/ 6442088 h 6446091"/>
              <a:gd name="connsiteX26" fmla="*/ 163459 w 11864166"/>
              <a:gd name="connsiteY26" fmla="*/ 6442088 h 64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864166" h="6446091">
                <a:moveTo>
                  <a:pt x="143631" y="6446091"/>
                </a:moveTo>
                <a:lnTo>
                  <a:pt x="123803" y="6442088"/>
                </a:lnTo>
                <a:lnTo>
                  <a:pt x="113449" y="6442088"/>
                </a:lnTo>
                <a:lnTo>
                  <a:pt x="113449" y="6439997"/>
                </a:lnTo>
                <a:lnTo>
                  <a:pt x="87724" y="6434804"/>
                </a:lnTo>
                <a:cubicBezTo>
                  <a:pt x="36173" y="6413000"/>
                  <a:pt x="1" y="6361955"/>
                  <a:pt x="1" y="6302461"/>
                </a:cubicBezTo>
                <a:lnTo>
                  <a:pt x="1" y="146420"/>
                </a:lnTo>
                <a:lnTo>
                  <a:pt x="0" y="146417"/>
                </a:lnTo>
                <a:lnTo>
                  <a:pt x="1" y="146413"/>
                </a:lnTo>
                <a:lnTo>
                  <a:pt x="1" y="140531"/>
                </a:lnTo>
                <a:lnTo>
                  <a:pt x="1798" y="140531"/>
                </a:lnTo>
                <a:lnTo>
                  <a:pt x="24530" y="66112"/>
                </a:lnTo>
                <a:cubicBezTo>
                  <a:pt x="40017" y="43188"/>
                  <a:pt x="61947" y="24976"/>
                  <a:pt x="87723" y="14074"/>
                </a:cubicBezTo>
                <a:lnTo>
                  <a:pt x="132735" y="4986"/>
                </a:lnTo>
                <a:lnTo>
                  <a:pt x="132735" y="0"/>
                </a:lnTo>
                <a:lnTo>
                  <a:pt x="11748585" y="0"/>
                </a:lnTo>
                <a:lnTo>
                  <a:pt x="11748585" y="6935"/>
                </a:lnTo>
                <a:lnTo>
                  <a:pt x="11776442" y="12559"/>
                </a:lnTo>
                <a:cubicBezTo>
                  <a:pt x="11802217" y="23462"/>
                  <a:pt x="11824148" y="41674"/>
                  <a:pt x="11839635" y="64598"/>
                </a:cubicBezTo>
                <a:lnTo>
                  <a:pt x="11862830" y="140531"/>
                </a:lnTo>
                <a:lnTo>
                  <a:pt x="11864166" y="140531"/>
                </a:lnTo>
                <a:lnTo>
                  <a:pt x="11864166" y="6302461"/>
                </a:lnTo>
                <a:lnTo>
                  <a:pt x="11863207" y="6302461"/>
                </a:lnTo>
                <a:lnTo>
                  <a:pt x="11851920" y="6358367"/>
                </a:lnTo>
                <a:cubicBezTo>
                  <a:pt x="11830116" y="6409918"/>
                  <a:pt x="11779071" y="6446090"/>
                  <a:pt x="11719577" y="6446090"/>
                </a:cubicBezTo>
                <a:lnTo>
                  <a:pt x="11699754" y="6442088"/>
                </a:lnTo>
                <a:lnTo>
                  <a:pt x="163459" y="6442088"/>
                </a:lnTo>
                <a:close/>
              </a:path>
            </a:pathLst>
          </a:custGeom>
          <a:solidFill>
            <a:srgbClr val="ED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613" y="0"/>
            <a:ext cx="3549040" cy="22220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3D92715-0318-70F5-60FF-7BF10CF806A9}"/>
              </a:ext>
            </a:extLst>
          </p:cNvPr>
          <p:cNvSpPr txBox="1"/>
          <p:nvPr/>
        </p:nvSpPr>
        <p:spPr>
          <a:xfrm>
            <a:off x="5011278" y="3342395"/>
            <a:ext cx="6611710" cy="2921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s-CL" sz="3600" dirty="0">
                <a:solidFill>
                  <a:srgbClr val="255BA7"/>
                </a:solidFill>
              </a:rPr>
              <a:t>Presentación </a:t>
            </a:r>
            <a:r>
              <a:rPr lang="es-CL" sz="3600" dirty="0" err="1">
                <a:solidFill>
                  <a:srgbClr val="255BA7"/>
                </a:solidFill>
              </a:rPr>
              <a:t>Minvu</a:t>
            </a:r>
            <a:r>
              <a:rPr lang="es-CL" sz="3600" dirty="0">
                <a:solidFill>
                  <a:srgbClr val="255BA7"/>
                </a:solidFill>
              </a:rPr>
              <a:t> </a:t>
            </a:r>
            <a:endParaRPr lang="es-CL" sz="5400" b="1" dirty="0">
              <a:solidFill>
                <a:srgbClr val="084681"/>
              </a:solidFill>
            </a:endParaRPr>
          </a:p>
          <a:p>
            <a:pPr algn="ctr"/>
            <a:r>
              <a:rPr lang="es-CL" sz="3600" b="1" dirty="0">
                <a:solidFill>
                  <a:srgbClr val="084681"/>
                </a:solidFill>
              </a:rPr>
              <a:t>Habilitación Normativa de Terreno Villa Los Cisnes localidad de Los Niches</a:t>
            </a:r>
          </a:p>
          <a:p>
            <a:pPr algn="ctr">
              <a:lnSpc>
                <a:spcPts val="4900"/>
              </a:lnSpc>
            </a:pPr>
            <a:r>
              <a:rPr lang="es-CL" sz="2000" dirty="0">
                <a:solidFill>
                  <a:srgbClr val="255BA7"/>
                </a:solidFill>
              </a:rPr>
              <a:t>26/11/2025</a:t>
            </a:r>
            <a:endParaRPr lang="es-MX" sz="2000" dirty="0">
              <a:solidFill>
                <a:srgbClr val="255BA7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648F796-5384-3882-4805-96168F218CEB}"/>
              </a:ext>
            </a:extLst>
          </p:cNvPr>
          <p:cNvSpPr txBox="1"/>
          <p:nvPr/>
        </p:nvSpPr>
        <p:spPr>
          <a:xfrm>
            <a:off x="8224768" y="5640460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s-CL" sz="1400" dirty="0">
              <a:solidFill>
                <a:srgbClr val="255BA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969" y="407809"/>
            <a:ext cx="1563097" cy="64198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15" y="222205"/>
            <a:ext cx="4263151" cy="641358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251" y="1415291"/>
            <a:ext cx="4061764" cy="129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26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A4819-FEE0-FBD8-A780-F039BF088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bre 3">
            <a:extLst>
              <a:ext uri="{FF2B5EF4-FFF2-40B4-BE49-F238E27FC236}">
                <a16:creationId xmlns:a16="http://schemas.microsoft.com/office/drawing/2014/main" id="{B14484C2-EFA2-833D-2C82-69474CD2EEA4}"/>
              </a:ext>
            </a:extLst>
          </p:cNvPr>
          <p:cNvSpPr/>
          <p:nvPr/>
        </p:nvSpPr>
        <p:spPr>
          <a:xfrm>
            <a:off x="163917" y="93236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8937371-C1A8-E393-B637-5E39F5CB4A10}"/>
              </a:ext>
            </a:extLst>
          </p:cNvPr>
          <p:cNvSpPr txBox="1"/>
          <p:nvPr/>
        </p:nvSpPr>
        <p:spPr>
          <a:xfrm>
            <a:off x="636456" y="3556912"/>
            <a:ext cx="3591807" cy="807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es-CL" sz="7200" b="1" dirty="0">
                <a:solidFill>
                  <a:srgbClr val="58B361"/>
                </a:solidFill>
              </a:rPr>
              <a:t>TALLER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30A6825-F216-1E3C-14DB-E216DBA31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D6D3950-51B0-0201-C40B-92EDB5742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2D99A552-7131-6A56-BD89-00DFD672627E}"/>
              </a:ext>
            </a:extLst>
          </p:cNvPr>
          <p:cNvSpPr/>
          <p:nvPr/>
        </p:nvSpPr>
        <p:spPr>
          <a:xfrm>
            <a:off x="5001806" y="2181558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7FE5FD6D-4233-62C2-C046-4F1CDB9A89CB}"/>
              </a:ext>
            </a:extLst>
          </p:cNvPr>
          <p:cNvSpPr/>
          <p:nvPr/>
        </p:nvSpPr>
        <p:spPr>
          <a:xfrm>
            <a:off x="7191457" y="1358848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C9D79C7F-4EEB-E9D2-3DA6-9D35B026ACA7}"/>
              </a:ext>
            </a:extLst>
          </p:cNvPr>
          <p:cNvSpPr/>
          <p:nvPr/>
        </p:nvSpPr>
        <p:spPr>
          <a:xfrm>
            <a:off x="9654439" y="1687572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4B5F6E-3DC4-C946-3556-90F83277AB98}"/>
              </a:ext>
            </a:extLst>
          </p:cNvPr>
          <p:cNvSpPr txBox="1"/>
          <p:nvPr/>
        </p:nvSpPr>
        <p:spPr>
          <a:xfrm>
            <a:off x="9654439" y="2404312"/>
            <a:ext cx="2020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400" b="1" dirty="0">
                <a:solidFill>
                  <a:schemeClr val="bg1"/>
                </a:solidFill>
              </a:rPr>
              <a:t>Agrupamiento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4948069-31EB-163B-22AB-4BF2D8CE1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715" y="3941406"/>
            <a:ext cx="5549360" cy="282335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01A0F8F-03E6-DEE0-2A41-6B35808033C1}"/>
              </a:ext>
            </a:extLst>
          </p:cNvPr>
          <p:cNvSpPr txBox="1"/>
          <p:nvPr/>
        </p:nvSpPr>
        <p:spPr>
          <a:xfrm>
            <a:off x="7401323" y="2022192"/>
            <a:ext cx="1577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bg1"/>
                </a:solidFill>
              </a:rPr>
              <a:t>Densidad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1F68971-7886-99EB-0737-9F4EC598DD77}"/>
              </a:ext>
            </a:extLst>
          </p:cNvPr>
          <p:cNvSpPr txBox="1"/>
          <p:nvPr/>
        </p:nvSpPr>
        <p:spPr>
          <a:xfrm>
            <a:off x="5141432" y="2865977"/>
            <a:ext cx="1759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bg1"/>
                </a:solidFill>
              </a:rPr>
              <a:t>Antejardín</a:t>
            </a:r>
          </a:p>
        </p:txBody>
      </p:sp>
    </p:spTree>
    <p:extLst>
      <p:ext uri="{BB962C8B-B14F-4D97-AF65-F5344CB8AC3E}">
        <p14:creationId xmlns:p14="http://schemas.microsoft.com/office/powerpoint/2010/main" val="3982702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C1BB3-0DEC-E9FC-18D2-9C8E2E5B8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bre 3">
            <a:extLst>
              <a:ext uri="{FF2B5EF4-FFF2-40B4-BE49-F238E27FC236}">
                <a16:creationId xmlns:a16="http://schemas.microsoft.com/office/drawing/2014/main" id="{1E0F694A-E848-F732-8A57-5B7D4AD262C2}"/>
              </a:ext>
            </a:extLst>
          </p:cNvPr>
          <p:cNvSpPr/>
          <p:nvPr/>
        </p:nvSpPr>
        <p:spPr>
          <a:xfrm>
            <a:off x="163917" y="93236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9A0EF48-1CBE-2A38-7890-2C4D0C140B15}"/>
              </a:ext>
            </a:extLst>
          </p:cNvPr>
          <p:cNvSpPr txBox="1"/>
          <p:nvPr/>
        </p:nvSpPr>
        <p:spPr>
          <a:xfrm>
            <a:off x="4120635" y="647898"/>
            <a:ext cx="4692290" cy="685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es-CL" sz="3600" b="1" dirty="0">
                <a:solidFill>
                  <a:srgbClr val="58B361"/>
                </a:solidFill>
              </a:rPr>
              <a:t>ACTIVIDAD DE TALLER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A08C622-BB9D-BA9B-671B-B1574C568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19DDAAC-701A-A5B8-26CC-DC8ACDBBB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AC9D831-3D26-FD80-9FCF-79EAD4EEE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392" y="3941406"/>
            <a:ext cx="5549360" cy="282335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D79FBA8-2F20-0C63-E863-F32E4E926D13}"/>
              </a:ext>
            </a:extLst>
          </p:cNvPr>
          <p:cNvSpPr txBox="1"/>
          <p:nvPr/>
        </p:nvSpPr>
        <p:spPr>
          <a:xfrm>
            <a:off x="252248" y="1584275"/>
            <a:ext cx="1129336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Agruparse por Comité Habitacional para responder las siguientes preguntas:</a:t>
            </a:r>
            <a:endParaRPr lang="es-E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b="1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¿Quiénes son los integrantes del Comité que residen lejos actualmente?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s-CL" b="1" dirty="0">
              <a:solidFill>
                <a:srgbClr val="00206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¿Qué porcentaje de los socios del Comité viven con más de un grupo familiar actualmente?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s-CL" b="1" dirty="0">
              <a:solidFill>
                <a:srgbClr val="00206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¿Cuántas familias del Comité actualmente no cuentan con sistema de alcantarillado?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s-CL" b="1" dirty="0">
              <a:solidFill>
                <a:srgbClr val="00206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Existiría algún conflicto ambiental con la construcción del Loteo?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s-CL" b="1" dirty="0">
              <a:solidFill>
                <a:srgbClr val="00206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Qué sería lo positivo de vivir en el Conjunto Habitacional?</a:t>
            </a:r>
            <a:endParaRPr lang="es-CL" dirty="0">
              <a:solidFill>
                <a:srgbClr val="002060"/>
              </a:solidFill>
            </a:endParaRPr>
          </a:p>
          <a:p>
            <a:pPr algn="just"/>
            <a:endParaRPr lang="es-CL" dirty="0">
              <a:solidFill>
                <a:srgbClr val="00206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2920227-64CB-F379-5B3E-7FE535600D39}"/>
              </a:ext>
            </a:extLst>
          </p:cNvPr>
          <p:cNvSpPr txBox="1"/>
          <p:nvPr/>
        </p:nvSpPr>
        <p:spPr>
          <a:xfrm>
            <a:off x="388882" y="4456440"/>
            <a:ext cx="5266619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CL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dirty="0"/>
              <a:t>Una vez terminado, las ubicaremos en el plano de</a:t>
            </a:r>
          </a:p>
          <a:p>
            <a:r>
              <a:rPr lang="es-ES" sz="1600" b="1" dirty="0"/>
              <a:t>     La localidad de Los Niches.</a:t>
            </a:r>
          </a:p>
          <a:p>
            <a:endParaRPr lang="es-ES" sz="16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/>
              <a:t>Elijan un representante para anotar en el plano que está colgado en la pared.</a:t>
            </a:r>
          </a:p>
          <a:p>
            <a:pPr algn="just"/>
            <a:endParaRPr lang="es-C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901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a libre 17"/>
          <p:cNvSpPr/>
          <p:nvPr/>
        </p:nvSpPr>
        <p:spPr>
          <a:xfrm>
            <a:off x="163915" y="125061"/>
            <a:ext cx="11864166" cy="6614290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19" name="Forma libre 18"/>
          <p:cNvSpPr/>
          <p:nvPr/>
        </p:nvSpPr>
        <p:spPr>
          <a:xfrm>
            <a:off x="163919" y="205955"/>
            <a:ext cx="4111933" cy="6446091"/>
          </a:xfrm>
          <a:custGeom>
            <a:avLst/>
            <a:gdLst>
              <a:gd name="connsiteX0" fmla="*/ 144589 w 5736551"/>
              <a:gd name="connsiteY0" fmla="*/ 0 h 6446091"/>
              <a:gd name="connsiteX1" fmla="*/ 164412 w 5736551"/>
              <a:gd name="connsiteY1" fmla="*/ 4002 h 6446091"/>
              <a:gd name="connsiteX2" fmla="*/ 5736551 w 5736551"/>
              <a:gd name="connsiteY2" fmla="*/ 4002 h 6446091"/>
              <a:gd name="connsiteX3" fmla="*/ 5736551 w 5736551"/>
              <a:gd name="connsiteY3" fmla="*/ 6446091 h 6446091"/>
              <a:gd name="connsiteX4" fmla="*/ 115581 w 5736551"/>
              <a:gd name="connsiteY4" fmla="*/ 6446091 h 6446091"/>
              <a:gd name="connsiteX5" fmla="*/ 115581 w 5736551"/>
              <a:gd name="connsiteY5" fmla="*/ 6439156 h 6446091"/>
              <a:gd name="connsiteX6" fmla="*/ 87724 w 5736551"/>
              <a:gd name="connsiteY6" fmla="*/ 6433532 h 6446091"/>
              <a:gd name="connsiteX7" fmla="*/ 24531 w 5736551"/>
              <a:gd name="connsiteY7" fmla="*/ 6381493 h 6446091"/>
              <a:gd name="connsiteX8" fmla="*/ 1336 w 5736551"/>
              <a:gd name="connsiteY8" fmla="*/ 6305560 h 6446091"/>
              <a:gd name="connsiteX9" fmla="*/ 0 w 5736551"/>
              <a:gd name="connsiteY9" fmla="*/ 6305560 h 6446091"/>
              <a:gd name="connsiteX10" fmla="*/ 0 w 5736551"/>
              <a:gd name="connsiteY10" fmla="*/ 143629 h 6446091"/>
              <a:gd name="connsiteX11" fmla="*/ 959 w 5736551"/>
              <a:gd name="connsiteY11" fmla="*/ 143629 h 6446091"/>
              <a:gd name="connsiteX12" fmla="*/ 12246 w 5736551"/>
              <a:gd name="connsiteY12" fmla="*/ 87723 h 6446091"/>
              <a:gd name="connsiteX13" fmla="*/ 144589 w 5736551"/>
              <a:gd name="connsiteY13" fmla="*/ 0 h 64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36551" h="6446091">
                <a:moveTo>
                  <a:pt x="144589" y="0"/>
                </a:moveTo>
                <a:lnTo>
                  <a:pt x="164412" y="4002"/>
                </a:lnTo>
                <a:lnTo>
                  <a:pt x="5736551" y="4002"/>
                </a:lnTo>
                <a:lnTo>
                  <a:pt x="5736551" y="6446091"/>
                </a:lnTo>
                <a:lnTo>
                  <a:pt x="115581" y="6446091"/>
                </a:lnTo>
                <a:lnTo>
                  <a:pt x="115581" y="6439156"/>
                </a:lnTo>
                <a:lnTo>
                  <a:pt x="87724" y="6433532"/>
                </a:lnTo>
                <a:cubicBezTo>
                  <a:pt x="61949" y="6422629"/>
                  <a:pt x="40018" y="6404417"/>
                  <a:pt x="24531" y="6381493"/>
                </a:cubicBezTo>
                <a:lnTo>
                  <a:pt x="1336" y="6305560"/>
                </a:lnTo>
                <a:lnTo>
                  <a:pt x="0" y="6305560"/>
                </a:lnTo>
                <a:lnTo>
                  <a:pt x="0" y="143629"/>
                </a:lnTo>
                <a:lnTo>
                  <a:pt x="959" y="143629"/>
                </a:lnTo>
                <a:lnTo>
                  <a:pt x="12246" y="87723"/>
                </a:lnTo>
                <a:cubicBezTo>
                  <a:pt x="34050" y="36172"/>
                  <a:pt x="85095" y="0"/>
                  <a:pt x="144589" y="0"/>
                </a:cubicBez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Rectángulo 19"/>
          <p:cNvSpPr/>
          <p:nvPr/>
        </p:nvSpPr>
        <p:spPr>
          <a:xfrm>
            <a:off x="4807161" y="618520"/>
            <a:ext cx="4294628" cy="527538"/>
          </a:xfrm>
          <a:prstGeom prst="rect">
            <a:avLst/>
          </a:prstGeom>
          <a:solidFill>
            <a:srgbClr val="58B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2747421-67B0-D293-FAC6-F8222F93E750}"/>
              </a:ext>
            </a:extLst>
          </p:cNvPr>
          <p:cNvSpPr txBox="1"/>
          <p:nvPr/>
        </p:nvSpPr>
        <p:spPr>
          <a:xfrm>
            <a:off x="4275852" y="1611110"/>
            <a:ext cx="7752229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>
                <a:solidFill>
                  <a:srgbClr val="19388D"/>
                </a:solidFill>
              </a:rPr>
              <a:t>La Ley</a:t>
            </a:r>
            <a:r>
              <a:rPr lang="es-CL" sz="2400" dirty="0"/>
              <a:t> </a:t>
            </a:r>
            <a:r>
              <a:rPr lang="es-CL" sz="2400" dirty="0">
                <a:solidFill>
                  <a:srgbClr val="19388D"/>
                </a:solidFill>
              </a:rPr>
              <a:t>N°21.450 sobre Integración Social en la Planificación Urbana, Gestión de Suelo y Plan de Emergencia Habitacional (LISU),</a:t>
            </a:r>
            <a:r>
              <a:rPr lang="es-CL" sz="2000" dirty="0">
                <a:solidFill>
                  <a:srgbClr val="19388D"/>
                </a:solidFill>
              </a:rPr>
              <a:t>publicada en el Diario Oficial con fecha 27 de mayo de 2022</a:t>
            </a:r>
            <a:r>
              <a:rPr lang="es-CL" dirty="0"/>
              <a:t>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C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Modificó la Ley Orgánica del MINVU, la Ley General de Urbanismo y Construcciones y aprobó un Plan de Emergencia Habitacional que permite al MINVU a través de sus SEREMIS, realizar gestión de suelo y Habilitación Normativa de Terrenos, planificación urbana y local que promueva la </a:t>
            </a:r>
            <a:r>
              <a:rPr lang="es-CL" sz="2400" dirty="0">
                <a:solidFill>
                  <a:srgbClr val="19388D"/>
                </a:solidFill>
              </a:rPr>
              <a:t>integración e inclusión social y urbana</a:t>
            </a:r>
            <a:r>
              <a:rPr lang="es-CL" dirty="0"/>
              <a:t>, y la regeneración urbana de barrios segregados o deteriorados.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Apuntando a </a:t>
            </a:r>
            <a:r>
              <a:rPr lang="es-CL" sz="2000" dirty="0">
                <a:solidFill>
                  <a:srgbClr val="19388D"/>
                </a:solidFill>
              </a:rPr>
              <a:t>incorporar herramientas normativas y de gestión </a:t>
            </a:r>
            <a:r>
              <a:rPr lang="es-CL" dirty="0"/>
              <a:t>que permitan mejorar los niveles de integración social y urbana de las ciudades y lograr un adecuado desarrollo de éstas a lo largo del país, como asimismo contribuir a </a:t>
            </a:r>
            <a:r>
              <a:rPr lang="es-CL" sz="2000" dirty="0">
                <a:solidFill>
                  <a:srgbClr val="19388D"/>
                </a:solidFill>
              </a:rPr>
              <a:t>superar en el corto plazo el déficit habitacional</a:t>
            </a:r>
            <a:r>
              <a:rPr lang="es-CL" dirty="0"/>
              <a:t> existente.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47C781E-884B-5C71-E4EE-CFFDB930A2EA}"/>
              </a:ext>
            </a:extLst>
          </p:cNvPr>
          <p:cNvSpPr txBox="1"/>
          <p:nvPr/>
        </p:nvSpPr>
        <p:spPr>
          <a:xfrm>
            <a:off x="4436032" y="268521"/>
            <a:ext cx="58028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600" b="1" dirty="0">
                <a:solidFill>
                  <a:schemeClr val="bg1"/>
                </a:solidFill>
              </a:rPr>
              <a:t>Habilitación Normativa de Terreno (HNT)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99" y="2996376"/>
            <a:ext cx="3117793" cy="150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36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a libre 5"/>
          <p:cNvSpPr/>
          <p:nvPr/>
        </p:nvSpPr>
        <p:spPr>
          <a:xfrm>
            <a:off x="163917" y="159589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8080B35-B633-A85A-F9ED-920CCB0940CA}"/>
              </a:ext>
            </a:extLst>
          </p:cNvPr>
          <p:cNvSpPr txBox="1"/>
          <p:nvPr/>
        </p:nvSpPr>
        <p:spPr>
          <a:xfrm>
            <a:off x="2054772" y="3328934"/>
            <a:ext cx="794582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L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L" dirty="0">
                <a:solidFill>
                  <a:srgbClr val="002060"/>
                </a:solidFill>
              </a:rPr>
              <a:t>El</a:t>
            </a:r>
            <a:r>
              <a:rPr lang="es-CL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de la Habilitación Normativa es </a:t>
            </a:r>
            <a:r>
              <a:rPr lang="es-CL" sz="2400" dirty="0">
                <a:solidFill>
                  <a:srgbClr val="19388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establecer normas urbanísticas especiales</a:t>
            </a:r>
            <a:r>
              <a:rPr lang="es-C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el terreno “Villa Los Cisnes, localidad de Los Niches, comuna de Curicó”, que solo podrán aplicarse para la construcción del Proyecto Habitacional a desarrollar en dicho terreno, amparado en el Párrafo 2°, Capítulo I, del artículo Cuarto de la LISU.</a:t>
            </a:r>
            <a:endParaRPr lang="es-CL" dirty="0">
              <a:solidFill>
                <a:srgbClr val="002060"/>
              </a:solidFill>
            </a:endParaRPr>
          </a:p>
          <a:p>
            <a:pPr algn="just"/>
            <a:endParaRPr lang="es-CL" dirty="0">
              <a:solidFill>
                <a:srgbClr val="002060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845548" y="2443593"/>
            <a:ext cx="8500905" cy="49236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E886B4C-BB0C-FB02-E047-1E612E829042}"/>
              </a:ext>
            </a:extLst>
          </p:cNvPr>
          <p:cNvSpPr txBox="1"/>
          <p:nvPr/>
        </p:nvSpPr>
        <p:spPr>
          <a:xfrm>
            <a:off x="874644" y="2301110"/>
            <a:ext cx="104427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4000" b="1" dirty="0">
                <a:solidFill>
                  <a:schemeClr val="bg1"/>
                </a:solidFill>
              </a:rPr>
              <a:t>Habilitación Normativa de Terrenos </a:t>
            </a:r>
          </a:p>
        </p:txBody>
      </p:sp>
    </p:spTree>
    <p:extLst>
      <p:ext uri="{BB962C8B-B14F-4D97-AF65-F5344CB8AC3E}">
        <p14:creationId xmlns:p14="http://schemas.microsoft.com/office/powerpoint/2010/main" val="2536692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a libre 10"/>
          <p:cNvSpPr/>
          <p:nvPr/>
        </p:nvSpPr>
        <p:spPr>
          <a:xfrm>
            <a:off x="163917" y="205954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47C781E-884B-5C71-E4EE-CFFDB930A2EA}"/>
              </a:ext>
            </a:extLst>
          </p:cNvPr>
          <p:cNvSpPr txBox="1"/>
          <p:nvPr/>
        </p:nvSpPr>
        <p:spPr>
          <a:xfrm>
            <a:off x="163916" y="1797800"/>
            <a:ext cx="5103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3600" b="1" dirty="0">
                <a:solidFill>
                  <a:srgbClr val="58B361"/>
                </a:solidFill>
              </a:rPr>
              <a:t>Localidad de Los Niches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447C38E-3DCA-8A02-CCFB-DB0DCB131B4F}"/>
              </a:ext>
            </a:extLst>
          </p:cNvPr>
          <p:cNvSpPr txBox="1"/>
          <p:nvPr/>
        </p:nvSpPr>
        <p:spPr>
          <a:xfrm>
            <a:off x="6157547" y="731242"/>
            <a:ext cx="45147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dirty="0">
                <a:solidFill>
                  <a:srgbClr val="002060"/>
                </a:solidFill>
              </a:rPr>
              <a:t>Área Urbana de la Localidad de Los Niches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8F8E771-E9D2-0618-023E-F5A15589EA68}"/>
              </a:ext>
            </a:extLst>
          </p:cNvPr>
          <p:cNvSpPr txBox="1"/>
          <p:nvPr/>
        </p:nvSpPr>
        <p:spPr>
          <a:xfrm>
            <a:off x="5877012" y="5681121"/>
            <a:ext cx="30821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3200" b="1" dirty="0">
                <a:solidFill>
                  <a:srgbClr val="58B361"/>
                </a:solidFill>
              </a:rPr>
              <a:t>Villa Los Cisnes</a:t>
            </a:r>
            <a:r>
              <a:rPr lang="es-CL" sz="4000" b="1" dirty="0">
                <a:solidFill>
                  <a:srgbClr val="58B361"/>
                </a:solidFill>
              </a:rPr>
              <a:t> 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5360A3F1-1C59-DA3D-3E46-2AB0AACC453E}"/>
              </a:ext>
            </a:extLst>
          </p:cNvPr>
          <p:cNvCxnSpPr>
            <a:cxnSpLocks/>
          </p:cNvCxnSpPr>
          <p:nvPr/>
        </p:nvCxnSpPr>
        <p:spPr>
          <a:xfrm>
            <a:off x="416417" y="2343091"/>
            <a:ext cx="0" cy="4134463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F99F545-B556-7D57-B230-0218692AF3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23523" r="14109" b="5766"/>
          <a:stretch>
            <a:fillRect/>
          </a:stretch>
        </p:blipFill>
        <p:spPr bwMode="auto">
          <a:xfrm>
            <a:off x="484747" y="2314840"/>
            <a:ext cx="5571774" cy="31032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5B98015-568D-F657-DA89-2FB8679360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t="8462" r="17752" b="4753"/>
          <a:stretch>
            <a:fillRect/>
          </a:stretch>
        </p:blipFill>
        <p:spPr bwMode="auto">
          <a:xfrm>
            <a:off x="6157547" y="1100574"/>
            <a:ext cx="5603240" cy="4740910"/>
          </a:xfrm>
          <a:prstGeom prst="rect">
            <a:avLst/>
          </a:prstGeom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2269E3D2-0B83-D2D3-DC4D-620A0DFAA793}"/>
              </a:ext>
            </a:extLst>
          </p:cNvPr>
          <p:cNvSpPr/>
          <p:nvPr/>
        </p:nvSpPr>
        <p:spPr>
          <a:xfrm>
            <a:off x="3528508" y="4342721"/>
            <a:ext cx="747344" cy="745646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BB69A85D-C96D-F544-EE27-EC1C94553ED6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4275852" y="4704542"/>
            <a:ext cx="1881695" cy="1100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691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bre 6"/>
          <p:cNvSpPr/>
          <p:nvPr/>
        </p:nvSpPr>
        <p:spPr>
          <a:xfrm>
            <a:off x="163917" y="205954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747421-67B0-D293-FAC6-F8222F93E750}"/>
              </a:ext>
            </a:extLst>
          </p:cNvPr>
          <p:cNvSpPr txBox="1"/>
          <p:nvPr/>
        </p:nvSpPr>
        <p:spPr>
          <a:xfrm>
            <a:off x="4072759" y="1418477"/>
            <a:ext cx="725962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Que los terrenos se encuentren inscritos en el respectivo Conservador de Bienes Raíces (CBR) a nombre de un </a:t>
            </a:r>
            <a:r>
              <a:rPr lang="es-ES" b="1" dirty="0"/>
              <a:t>Servicio Regional de Vivienda y Urbanización (SERVIU Maule).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b="1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CL" b="1" dirty="0">
                <a:solidFill>
                  <a:srgbClr val="002060"/>
                </a:solidFill>
              </a:rPr>
              <a:t>Inscrito a </a:t>
            </a:r>
            <a:r>
              <a:rPr lang="es-CL" b="1" dirty="0" err="1">
                <a:solidFill>
                  <a:srgbClr val="002060"/>
                </a:solidFill>
              </a:rPr>
              <a:t>Fs</a:t>
            </a:r>
            <a:r>
              <a:rPr lang="es-CL" b="1" dirty="0">
                <a:solidFill>
                  <a:srgbClr val="002060"/>
                </a:solidFill>
              </a:rPr>
              <a:t> 3.570 </a:t>
            </a:r>
            <a:r>
              <a:rPr lang="es-CL" b="1" dirty="0" err="1">
                <a:solidFill>
                  <a:srgbClr val="002060"/>
                </a:solidFill>
              </a:rPr>
              <a:t>vta</a:t>
            </a:r>
            <a:r>
              <a:rPr lang="es-CL" b="1" dirty="0">
                <a:solidFill>
                  <a:srgbClr val="002060"/>
                </a:solidFill>
              </a:rPr>
              <a:t> N°3.784 año 2025 del CBR de Curicó a nombre del Servicio de Vivienda y Urbanismo Región del Maule</a:t>
            </a:r>
          </a:p>
          <a:p>
            <a:endParaRPr lang="es-CL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Que el objetivo es viabilizar la construcción de viviendas para beneficiarios del programa del Fondo Solidario de Elección de Vivienda o del programa habitacional que lo reemplace o para la </a:t>
            </a:r>
            <a:r>
              <a:rPr lang="es-ES" b="1" dirty="0"/>
              <a:t>construcción de viviendas de interés público.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b="1" dirty="0">
              <a:solidFill>
                <a:srgbClr val="00206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Busca la ejecución del Conjunto Habitacional para los Comités Habitacionales Villa Los Cisnes 1, 2 y 3 de Los Niches para 387 familias.</a:t>
            </a:r>
            <a:endParaRPr lang="es-CL" dirty="0">
              <a:solidFill>
                <a:srgbClr val="002060"/>
              </a:solidFill>
            </a:endParaRPr>
          </a:p>
          <a:p>
            <a:pPr algn="just"/>
            <a:endParaRPr lang="es-CL" dirty="0">
              <a:solidFill>
                <a:srgbClr val="002060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4C5D0C3-596D-3ADB-4FC6-F88B689F3060}"/>
              </a:ext>
            </a:extLst>
          </p:cNvPr>
          <p:cNvSpPr txBox="1"/>
          <p:nvPr/>
        </p:nvSpPr>
        <p:spPr>
          <a:xfrm>
            <a:off x="607766" y="3327981"/>
            <a:ext cx="33010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800" b="1" dirty="0">
                <a:solidFill>
                  <a:srgbClr val="58B361"/>
                </a:solidFill>
              </a:rPr>
              <a:t>Requisitos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88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EBA02-04B1-13E6-6D54-0E53E1254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a libre 10">
            <a:extLst>
              <a:ext uri="{FF2B5EF4-FFF2-40B4-BE49-F238E27FC236}">
                <a16:creationId xmlns:a16="http://schemas.microsoft.com/office/drawing/2014/main" id="{E9A7F3A4-DB63-0447-941B-48E229AF6537}"/>
              </a:ext>
            </a:extLst>
          </p:cNvPr>
          <p:cNvSpPr/>
          <p:nvPr/>
        </p:nvSpPr>
        <p:spPr>
          <a:xfrm>
            <a:off x="163918" y="205954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CA4425D-B9F4-3010-27F2-D980FF6E10C2}"/>
              </a:ext>
            </a:extLst>
          </p:cNvPr>
          <p:cNvSpPr txBox="1"/>
          <p:nvPr/>
        </p:nvSpPr>
        <p:spPr>
          <a:xfrm>
            <a:off x="309202" y="1530480"/>
            <a:ext cx="3966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3600" b="1" dirty="0">
                <a:solidFill>
                  <a:srgbClr val="58B361"/>
                </a:solidFill>
              </a:rPr>
              <a:t>Normativa Vigente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82B3A80-562E-659B-D8CD-065DE42E0FB5}"/>
              </a:ext>
            </a:extLst>
          </p:cNvPr>
          <p:cNvSpPr txBox="1"/>
          <p:nvPr/>
        </p:nvSpPr>
        <p:spPr>
          <a:xfrm>
            <a:off x="438536" y="1989368"/>
            <a:ext cx="46116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solidFill>
                  <a:srgbClr val="002060"/>
                </a:solidFill>
              </a:rPr>
              <a:t>PRC de Curicó para la Localidad de Los Niches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0315427-B3DA-D472-FB94-F719F37D0343}"/>
              </a:ext>
            </a:extLst>
          </p:cNvPr>
          <p:cNvCxnSpPr>
            <a:cxnSpLocks/>
          </p:cNvCxnSpPr>
          <p:nvPr/>
        </p:nvCxnSpPr>
        <p:spPr>
          <a:xfrm>
            <a:off x="4277111" y="2517583"/>
            <a:ext cx="0" cy="4134463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Imagen 11">
            <a:extLst>
              <a:ext uri="{FF2B5EF4-FFF2-40B4-BE49-F238E27FC236}">
                <a16:creationId xmlns:a16="http://schemas.microsoft.com/office/drawing/2014/main" id="{C8152DD4-A4AC-C689-BA53-A6EADAB3F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E67A617-B3D7-5599-4308-F23E57771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0F24E0A-E0E1-FF55-6F8A-691AFBE738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t="8462" r="17752" b="4753"/>
          <a:stretch>
            <a:fillRect/>
          </a:stretch>
        </p:blipFill>
        <p:spPr bwMode="auto">
          <a:xfrm>
            <a:off x="4767212" y="585277"/>
            <a:ext cx="6986252" cy="5911079"/>
          </a:xfrm>
          <a:prstGeom prst="rect">
            <a:avLst/>
          </a:prstGeom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9BFFF27-E637-1B91-0CF9-B14F241E82E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290" t="33564" r="55304" b="9808"/>
          <a:stretch>
            <a:fillRect/>
          </a:stretch>
        </p:blipFill>
        <p:spPr>
          <a:xfrm>
            <a:off x="525035" y="2522851"/>
            <a:ext cx="3640298" cy="388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76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bre 3"/>
          <p:cNvSpPr/>
          <p:nvPr/>
        </p:nvSpPr>
        <p:spPr>
          <a:xfrm>
            <a:off x="163917" y="192207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E886B4C-BB0C-FB02-E047-1E612E829042}"/>
              </a:ext>
            </a:extLst>
          </p:cNvPr>
          <p:cNvSpPr txBox="1"/>
          <p:nvPr/>
        </p:nvSpPr>
        <p:spPr>
          <a:xfrm>
            <a:off x="628095" y="2437575"/>
            <a:ext cx="3591807" cy="2584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es-CL" sz="4000" b="1" dirty="0">
                <a:solidFill>
                  <a:srgbClr val="58B361"/>
                </a:solidFill>
              </a:rPr>
              <a:t>¿Cuáles son las Normas que se quieren habilitar?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4A6E601-E943-53E7-4244-57F48F1B9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5001806" y="2181558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Elipse 8"/>
          <p:cNvSpPr/>
          <p:nvPr/>
        </p:nvSpPr>
        <p:spPr>
          <a:xfrm>
            <a:off x="7191457" y="1358848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Elipse 9"/>
          <p:cNvSpPr/>
          <p:nvPr/>
        </p:nvSpPr>
        <p:spPr>
          <a:xfrm>
            <a:off x="9654439" y="1687572"/>
            <a:ext cx="1967818" cy="196781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/>
          <p:cNvSpPr txBox="1"/>
          <p:nvPr/>
        </p:nvSpPr>
        <p:spPr>
          <a:xfrm>
            <a:off x="9654439" y="2404312"/>
            <a:ext cx="2020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400" b="1" dirty="0">
                <a:solidFill>
                  <a:schemeClr val="bg1"/>
                </a:solidFill>
              </a:rPr>
              <a:t>Agrupamiento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715" y="3941406"/>
            <a:ext cx="5549360" cy="282335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401323" y="2022192"/>
            <a:ext cx="1577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bg1"/>
                </a:solidFill>
              </a:rPr>
              <a:t>Densidad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7B33D2A-C73D-A160-B833-15030F339AC6}"/>
              </a:ext>
            </a:extLst>
          </p:cNvPr>
          <p:cNvSpPr txBox="1"/>
          <p:nvPr/>
        </p:nvSpPr>
        <p:spPr>
          <a:xfrm>
            <a:off x="5141432" y="2865977"/>
            <a:ext cx="1759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bg1"/>
                </a:solidFill>
              </a:rPr>
              <a:t>Antejardín</a:t>
            </a:r>
          </a:p>
        </p:txBody>
      </p:sp>
    </p:spTree>
    <p:extLst>
      <p:ext uri="{BB962C8B-B14F-4D97-AF65-F5344CB8AC3E}">
        <p14:creationId xmlns:p14="http://schemas.microsoft.com/office/powerpoint/2010/main" val="104560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C9D8C-C7D7-D6E4-3CD8-8C7E489BB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a libre 5">
            <a:extLst>
              <a:ext uri="{FF2B5EF4-FFF2-40B4-BE49-F238E27FC236}">
                <a16:creationId xmlns:a16="http://schemas.microsoft.com/office/drawing/2014/main" id="{258707C9-DA3A-6A3F-736E-432574B1F9E1}"/>
              </a:ext>
            </a:extLst>
          </p:cNvPr>
          <p:cNvSpPr/>
          <p:nvPr/>
        </p:nvSpPr>
        <p:spPr>
          <a:xfrm>
            <a:off x="163917" y="105888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EEE8DC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EE8C8FC-3E67-BF37-800C-744C12A0A45B}"/>
              </a:ext>
            </a:extLst>
          </p:cNvPr>
          <p:cNvSpPr/>
          <p:nvPr/>
        </p:nvSpPr>
        <p:spPr>
          <a:xfrm>
            <a:off x="2775714" y="1001877"/>
            <a:ext cx="8500905" cy="49236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6168F57-4346-ABC3-4034-6962D60DA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61B9A6B-FE80-F5EC-1BEA-88FAAC059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4B0E6B4-1D02-7479-4310-A31F36464EAE}"/>
              </a:ext>
            </a:extLst>
          </p:cNvPr>
          <p:cNvSpPr txBox="1"/>
          <p:nvPr/>
        </p:nvSpPr>
        <p:spPr>
          <a:xfrm>
            <a:off x="1804809" y="894118"/>
            <a:ext cx="104427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4000" b="1" dirty="0">
                <a:solidFill>
                  <a:schemeClr val="bg1"/>
                </a:solidFill>
              </a:rPr>
              <a:t>Habilitación Normativa de Terrenos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D95C817-8654-B8AA-D68F-353EAD1FD3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325" t="29067" r="32196" b="9882"/>
          <a:stretch>
            <a:fillRect/>
          </a:stretch>
        </p:blipFill>
        <p:spPr>
          <a:xfrm>
            <a:off x="2888428" y="1993417"/>
            <a:ext cx="6314739" cy="4186852"/>
          </a:xfrm>
          <a:prstGeom prst="rect">
            <a:avLst/>
          </a:prstGeom>
          <a:solidFill>
            <a:schemeClr val="accent1">
              <a:alpha val="16000"/>
            </a:schemeClr>
          </a:solidFill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E73B3FBD-DDB9-A494-B868-3972F1AF259C}"/>
              </a:ext>
            </a:extLst>
          </p:cNvPr>
          <p:cNvSpPr/>
          <p:nvPr/>
        </p:nvSpPr>
        <p:spPr>
          <a:xfrm>
            <a:off x="6481483" y="2275242"/>
            <a:ext cx="2721684" cy="3905027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9B9AB94-18F5-AE22-2AC0-3BF0E3C57031}"/>
              </a:ext>
            </a:extLst>
          </p:cNvPr>
          <p:cNvSpPr/>
          <p:nvPr/>
        </p:nvSpPr>
        <p:spPr>
          <a:xfrm>
            <a:off x="2888428" y="4011769"/>
            <a:ext cx="6314739" cy="269774"/>
          </a:xfrm>
          <a:prstGeom prst="rect">
            <a:avLst/>
          </a:prstGeom>
          <a:solidFill>
            <a:schemeClr val="accent1">
              <a:alpha val="15000"/>
            </a:schemeClr>
          </a:solidFill>
          <a:ln w="38100">
            <a:solidFill>
              <a:srgbClr val="193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605C7B3-347F-B20B-CE02-3580C7D71ADD}"/>
              </a:ext>
            </a:extLst>
          </p:cNvPr>
          <p:cNvSpPr/>
          <p:nvPr/>
        </p:nvSpPr>
        <p:spPr>
          <a:xfrm>
            <a:off x="2888428" y="4475643"/>
            <a:ext cx="6314739" cy="269774"/>
          </a:xfrm>
          <a:prstGeom prst="rect">
            <a:avLst/>
          </a:prstGeom>
          <a:solidFill>
            <a:schemeClr val="accent1">
              <a:alpha val="16000"/>
            </a:schemeClr>
          </a:solidFill>
          <a:ln w="38100">
            <a:solidFill>
              <a:srgbClr val="193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EA51D8B-9ACE-D8F3-1A57-E2E8EA123ADD}"/>
              </a:ext>
            </a:extLst>
          </p:cNvPr>
          <p:cNvSpPr/>
          <p:nvPr/>
        </p:nvSpPr>
        <p:spPr>
          <a:xfrm>
            <a:off x="2888428" y="5420426"/>
            <a:ext cx="6314739" cy="269774"/>
          </a:xfrm>
          <a:prstGeom prst="rect">
            <a:avLst/>
          </a:prstGeom>
          <a:solidFill>
            <a:schemeClr val="accent1">
              <a:alpha val="16000"/>
            </a:schemeClr>
          </a:solidFill>
          <a:ln w="38100">
            <a:solidFill>
              <a:srgbClr val="193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7307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DEFE4-E2A1-16C0-2CA7-BD5F9A419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a libre 10">
            <a:extLst>
              <a:ext uri="{FF2B5EF4-FFF2-40B4-BE49-F238E27FC236}">
                <a16:creationId xmlns:a16="http://schemas.microsoft.com/office/drawing/2014/main" id="{4F9F4FE6-B7A0-4665-B3AB-B478F20B75A1}"/>
              </a:ext>
            </a:extLst>
          </p:cNvPr>
          <p:cNvSpPr/>
          <p:nvPr/>
        </p:nvSpPr>
        <p:spPr>
          <a:xfrm>
            <a:off x="163917" y="205954"/>
            <a:ext cx="11864166" cy="6446092"/>
          </a:xfrm>
          <a:custGeom>
            <a:avLst/>
            <a:gdLst>
              <a:gd name="connsiteX0" fmla="*/ 11720535 w 11864166"/>
              <a:gd name="connsiteY0" fmla="*/ 0 h 6446092"/>
              <a:gd name="connsiteX1" fmla="*/ 11740363 w 11864166"/>
              <a:gd name="connsiteY1" fmla="*/ 4003 h 6446092"/>
              <a:gd name="connsiteX2" fmla="*/ 11750717 w 11864166"/>
              <a:gd name="connsiteY2" fmla="*/ 4003 h 6446092"/>
              <a:gd name="connsiteX3" fmla="*/ 11750717 w 11864166"/>
              <a:gd name="connsiteY3" fmla="*/ 6094 h 6446092"/>
              <a:gd name="connsiteX4" fmla="*/ 11776442 w 11864166"/>
              <a:gd name="connsiteY4" fmla="*/ 11287 h 6446092"/>
              <a:gd name="connsiteX5" fmla="*/ 11864165 w 11864166"/>
              <a:gd name="connsiteY5" fmla="*/ 143630 h 6446092"/>
              <a:gd name="connsiteX6" fmla="*/ 11864165 w 11864166"/>
              <a:gd name="connsiteY6" fmla="*/ 6299672 h 6446092"/>
              <a:gd name="connsiteX7" fmla="*/ 11864166 w 11864166"/>
              <a:gd name="connsiteY7" fmla="*/ 6299675 h 6446092"/>
              <a:gd name="connsiteX8" fmla="*/ 11864165 w 11864166"/>
              <a:gd name="connsiteY8" fmla="*/ 6299679 h 6446092"/>
              <a:gd name="connsiteX9" fmla="*/ 11864165 w 11864166"/>
              <a:gd name="connsiteY9" fmla="*/ 6305561 h 6446092"/>
              <a:gd name="connsiteX10" fmla="*/ 11862368 w 11864166"/>
              <a:gd name="connsiteY10" fmla="*/ 6305561 h 6446092"/>
              <a:gd name="connsiteX11" fmla="*/ 11839636 w 11864166"/>
              <a:gd name="connsiteY11" fmla="*/ 6379980 h 6446092"/>
              <a:gd name="connsiteX12" fmla="*/ 11776443 w 11864166"/>
              <a:gd name="connsiteY12" fmla="*/ 6432018 h 6446092"/>
              <a:gd name="connsiteX13" fmla="*/ 11731431 w 11864166"/>
              <a:gd name="connsiteY13" fmla="*/ 6441106 h 6446092"/>
              <a:gd name="connsiteX14" fmla="*/ 11731431 w 11864166"/>
              <a:gd name="connsiteY14" fmla="*/ 6446092 h 6446092"/>
              <a:gd name="connsiteX15" fmla="*/ 5736552 w 11864166"/>
              <a:gd name="connsiteY15" fmla="*/ 6446092 h 6446092"/>
              <a:gd name="connsiteX16" fmla="*/ 115581 w 11864166"/>
              <a:gd name="connsiteY16" fmla="*/ 6446092 h 6446092"/>
              <a:gd name="connsiteX17" fmla="*/ 115581 w 11864166"/>
              <a:gd name="connsiteY17" fmla="*/ 6439157 h 6446092"/>
              <a:gd name="connsiteX18" fmla="*/ 87724 w 11864166"/>
              <a:gd name="connsiteY18" fmla="*/ 6433533 h 6446092"/>
              <a:gd name="connsiteX19" fmla="*/ 24531 w 11864166"/>
              <a:gd name="connsiteY19" fmla="*/ 6381494 h 6446092"/>
              <a:gd name="connsiteX20" fmla="*/ 1336 w 11864166"/>
              <a:gd name="connsiteY20" fmla="*/ 6305561 h 6446092"/>
              <a:gd name="connsiteX21" fmla="*/ 0 w 11864166"/>
              <a:gd name="connsiteY21" fmla="*/ 6305561 h 6446092"/>
              <a:gd name="connsiteX22" fmla="*/ 0 w 11864166"/>
              <a:gd name="connsiteY22" fmla="*/ 143630 h 6446092"/>
              <a:gd name="connsiteX23" fmla="*/ 959 w 11864166"/>
              <a:gd name="connsiteY23" fmla="*/ 143630 h 6446092"/>
              <a:gd name="connsiteX24" fmla="*/ 12246 w 11864166"/>
              <a:gd name="connsiteY24" fmla="*/ 87724 h 6446092"/>
              <a:gd name="connsiteX25" fmla="*/ 144589 w 11864166"/>
              <a:gd name="connsiteY25" fmla="*/ 1 h 6446092"/>
              <a:gd name="connsiteX26" fmla="*/ 164412 w 11864166"/>
              <a:gd name="connsiteY26" fmla="*/ 4003 h 6446092"/>
              <a:gd name="connsiteX27" fmla="*/ 5736552 w 11864166"/>
              <a:gd name="connsiteY27" fmla="*/ 4003 h 6446092"/>
              <a:gd name="connsiteX28" fmla="*/ 11700707 w 11864166"/>
              <a:gd name="connsiteY28" fmla="*/ 4003 h 644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64166" h="6446092">
                <a:moveTo>
                  <a:pt x="11720535" y="0"/>
                </a:moveTo>
                <a:lnTo>
                  <a:pt x="11740363" y="4003"/>
                </a:lnTo>
                <a:lnTo>
                  <a:pt x="11750717" y="4003"/>
                </a:lnTo>
                <a:lnTo>
                  <a:pt x="11750717" y="6094"/>
                </a:lnTo>
                <a:lnTo>
                  <a:pt x="11776442" y="11287"/>
                </a:lnTo>
                <a:cubicBezTo>
                  <a:pt x="11827993" y="33091"/>
                  <a:pt x="11864165" y="84136"/>
                  <a:pt x="11864165" y="143630"/>
                </a:cubicBezTo>
                <a:lnTo>
                  <a:pt x="11864165" y="6299672"/>
                </a:lnTo>
                <a:lnTo>
                  <a:pt x="11864166" y="6299675"/>
                </a:lnTo>
                <a:lnTo>
                  <a:pt x="11864165" y="6299679"/>
                </a:lnTo>
                <a:lnTo>
                  <a:pt x="11864165" y="6305561"/>
                </a:lnTo>
                <a:lnTo>
                  <a:pt x="11862368" y="6305561"/>
                </a:lnTo>
                <a:lnTo>
                  <a:pt x="11839636" y="6379980"/>
                </a:lnTo>
                <a:cubicBezTo>
                  <a:pt x="11824149" y="6402904"/>
                  <a:pt x="11802219" y="6421116"/>
                  <a:pt x="11776443" y="6432018"/>
                </a:cubicBezTo>
                <a:lnTo>
                  <a:pt x="11731431" y="6441106"/>
                </a:lnTo>
                <a:lnTo>
                  <a:pt x="11731431" y="6446092"/>
                </a:lnTo>
                <a:lnTo>
                  <a:pt x="5736552" y="6446092"/>
                </a:lnTo>
                <a:lnTo>
                  <a:pt x="115581" y="6446092"/>
                </a:lnTo>
                <a:lnTo>
                  <a:pt x="115581" y="6439157"/>
                </a:lnTo>
                <a:lnTo>
                  <a:pt x="87724" y="6433533"/>
                </a:lnTo>
                <a:cubicBezTo>
                  <a:pt x="61949" y="6422630"/>
                  <a:pt x="40018" y="6404418"/>
                  <a:pt x="24531" y="6381494"/>
                </a:cubicBezTo>
                <a:lnTo>
                  <a:pt x="1336" y="6305561"/>
                </a:lnTo>
                <a:lnTo>
                  <a:pt x="0" y="6305561"/>
                </a:lnTo>
                <a:lnTo>
                  <a:pt x="0" y="143630"/>
                </a:lnTo>
                <a:lnTo>
                  <a:pt x="959" y="143630"/>
                </a:lnTo>
                <a:lnTo>
                  <a:pt x="12246" y="87724"/>
                </a:lnTo>
                <a:cubicBezTo>
                  <a:pt x="34050" y="36173"/>
                  <a:pt x="85095" y="1"/>
                  <a:pt x="144589" y="1"/>
                </a:cubicBezTo>
                <a:lnTo>
                  <a:pt x="164412" y="4003"/>
                </a:lnTo>
                <a:lnTo>
                  <a:pt x="5736552" y="4003"/>
                </a:lnTo>
                <a:lnTo>
                  <a:pt x="11700707" y="4003"/>
                </a:lnTo>
                <a:close/>
              </a:path>
            </a:pathLst>
          </a:custGeom>
          <a:solidFill>
            <a:srgbClr val="EE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EEE8DC"/>
                </a:solidFill>
              </a:rPr>
              <a:t>63,</a:t>
            </a:r>
            <a:endParaRPr lang="es-CL" dirty="0">
              <a:solidFill>
                <a:srgbClr val="EEE8DC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449C3DE-9E6B-5BC1-98F7-23A3A0F708E0}"/>
              </a:ext>
            </a:extLst>
          </p:cNvPr>
          <p:cNvSpPr txBox="1"/>
          <p:nvPr/>
        </p:nvSpPr>
        <p:spPr>
          <a:xfrm>
            <a:off x="2361102" y="151647"/>
            <a:ext cx="30821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3200" b="1" dirty="0">
                <a:solidFill>
                  <a:srgbClr val="58B361"/>
                </a:solidFill>
              </a:rPr>
              <a:t>Villa Los Cisnes</a:t>
            </a:r>
            <a:r>
              <a:rPr lang="es-CL" sz="4000" b="1" dirty="0">
                <a:solidFill>
                  <a:srgbClr val="58B361"/>
                </a:solidFill>
              </a:rPr>
              <a:t> 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1D01996-DD6E-073B-F04A-E8E487EA4782}"/>
              </a:ext>
            </a:extLst>
          </p:cNvPr>
          <p:cNvCxnSpPr>
            <a:cxnSpLocks/>
          </p:cNvCxnSpPr>
          <p:nvPr/>
        </p:nvCxnSpPr>
        <p:spPr>
          <a:xfrm>
            <a:off x="10100915" y="734925"/>
            <a:ext cx="0" cy="591712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Imagen 11">
            <a:extLst>
              <a:ext uri="{FF2B5EF4-FFF2-40B4-BE49-F238E27FC236}">
                <a16:creationId xmlns:a16="http://schemas.microsoft.com/office/drawing/2014/main" id="{4DB0D430-5B80-D0AB-2F0F-52F1946E5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8" y="585277"/>
            <a:ext cx="1724112" cy="8332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89D7B5A-D308-4B35-8B09-0EBACD102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52" y="0"/>
            <a:ext cx="3640297" cy="31917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73BD7D1-9F5F-A9DA-D741-697094D2F1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956" t="7657" r="11371" b="3003"/>
          <a:stretch>
            <a:fillRect/>
          </a:stretch>
        </p:blipFill>
        <p:spPr>
          <a:xfrm>
            <a:off x="2561050" y="734925"/>
            <a:ext cx="7460559" cy="574263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166E1D0-1D70-49FE-77B3-DE777B38BB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5" t="23703" r="22500" b="8455"/>
          <a:stretch>
            <a:fillRect/>
          </a:stretch>
        </p:blipFill>
        <p:spPr>
          <a:xfrm>
            <a:off x="7136524" y="828546"/>
            <a:ext cx="1349416" cy="107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653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513</Words>
  <Application>Microsoft Office PowerPoint</Application>
  <PresentationFormat>Panorámica</PresentationFormat>
  <Paragraphs>55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Ministerio de Vivienda Y Urbanismo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Gonzalez Isla</dc:creator>
  <cp:lastModifiedBy>Gina</cp:lastModifiedBy>
  <cp:revision>27</cp:revision>
  <dcterms:created xsi:type="dcterms:W3CDTF">2023-09-20T00:56:42Z</dcterms:created>
  <dcterms:modified xsi:type="dcterms:W3CDTF">2025-11-25T19:21:28Z</dcterms:modified>
</cp:coreProperties>
</file>